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6E8"/>
          </a:solidFill>
        </a:fill>
      </a:tcStyle>
    </a:wholeTbl>
    <a:band2H>
      <a:tcTxStyle b="def" i="def"/>
      <a:tcStyle>
        <a:tcBdr/>
        <a:fill>
          <a:solidFill>
            <a:srgbClr val="E6F3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0CB"/>
          </a:solidFill>
        </a:fill>
      </a:tcStyle>
    </a:wholeTbl>
    <a:band2H>
      <a:tcTxStyle b="def" i="def"/>
      <a:tcStyle>
        <a:tcBdr/>
        <a:fill>
          <a:solidFill>
            <a:srgbClr val="FA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0DA"/>
          </a:solidFill>
        </a:fill>
      </a:tcStyle>
    </a:wholeTbl>
    <a:band2H>
      <a:tcTxStyle b="def" i="def"/>
      <a:tcStyle>
        <a:tcBdr/>
        <a:fill>
          <a:solidFill>
            <a:srgbClr val="EBE9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05296" y="9017051"/>
            <a:ext cx="406909" cy="380899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quarter" idx="1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200"/>
              </a:spcBef>
              <a:buSzTx/>
              <a:buNone/>
              <a:defRPr sz="3600">
                <a:solidFill>
                  <a:srgbClr val="222222"/>
                </a:solidFill>
              </a:defRPr>
            </a:lvl1pPr>
            <a:lvl2pPr marL="1281205" indent="-658904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2pPr>
            <a:lvl3pPr marL="1903503" indent="-658903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3pPr>
            <a:lvl4pPr marL="2525803" indent="-658903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4pPr>
            <a:lvl5pPr marL="3148103" indent="-658903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“在此键入引文。”"/>
          <p:cNvSpPr txBox="1"/>
          <p:nvPr>
            <p:ph type="body" sz="quarter" idx="13"/>
          </p:nvPr>
        </p:nvSpPr>
        <p:spPr>
          <a:xfrm>
            <a:off x="1270000" y="4184648"/>
            <a:ext cx="10464800" cy="85090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157588660_2880x1920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- 备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- 备选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线条" descr="线条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3"/>
            <a:ext cx="3457772" cy="7184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157588660_2880x1920.jpeg"/>
          <p:cNvSpPr/>
          <p:nvPr>
            <p:ph type="pic" idx="13"/>
          </p:nvPr>
        </p:nvSpPr>
        <p:spPr>
          <a:xfrm>
            <a:off x="387350" y="400050"/>
            <a:ext cx="12217400" cy="6267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标题文本"/>
          <p:cNvSpPr txBox="1"/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线条" descr="线条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6" y="5082128"/>
            <a:ext cx="4512627" cy="7185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图像"/>
          <p:cNvSpPr/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标题文本"/>
          <p:cNvSpPr txBox="1"/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5" cy="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5" cy="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正文级别 1…"/>
          <p:cNvSpPr txBox="1"/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5" cy="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图像"/>
          <p:cNvSpPr/>
          <p:nvPr>
            <p:ph type="pic" sz="half" idx="13"/>
          </p:nvPr>
        </p:nvSpPr>
        <p:spPr>
          <a:xfrm>
            <a:off x="1181100" y="3380452"/>
            <a:ext cx="5461000" cy="53086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2" name="正文级别 1…"/>
          <p:cNvSpPr txBox="1"/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图像"/>
          <p:cNvSpPr/>
          <p:nvPr>
            <p:ph type="pic" sz="quarter" idx="13"/>
          </p:nvPr>
        </p:nvSpPr>
        <p:spPr>
          <a:xfrm>
            <a:off x="6692900" y="5082252"/>
            <a:ext cx="5334000" cy="3898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图像"/>
          <p:cNvSpPr/>
          <p:nvPr>
            <p:ph type="pic" sz="quarter" idx="14"/>
          </p:nvPr>
        </p:nvSpPr>
        <p:spPr>
          <a:xfrm>
            <a:off x="6699118" y="751550"/>
            <a:ext cx="5334004" cy="38989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图像"/>
          <p:cNvSpPr/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solidFill>
                  <a:srgbClr val="F1F1F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hyperlink" Target="https://youtu.be/vXGiPKzDtko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hyperlink" Target="http://securityaffairs.co/wordpress/26577/hacking/gmail-app-flaw-mitm.html" TargetMode="External"/><Relationship Id="rId4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hyperlink" Target="https://www.jscape.com/blog/bid/75602/understanding-key-differences-between-ftp-ftps-and-sftp" TargetMode="External"/><Relationship Id="rId4" Type="http://schemas.openxmlformats.org/officeDocument/2006/relationships/hyperlink" Target="https://www.jscape.com/blog/what-is-webdav" TargetMode="External"/><Relationship Id="rId5" Type="http://schemas.openxmlformats.org/officeDocument/2006/relationships/hyperlink" Target="https://www.jscape.com/blog/what-is-a-digital-signature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nclusion—digital certificate VS digital signa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TPM</a:t>
            </a:r>
          </a:p>
        </p:txBody>
      </p:sp>
      <p:sp>
        <p:nvSpPr>
          <p:cNvPr id="169" name="How they recognise that is you?…"/>
          <p:cNvSpPr txBox="1"/>
          <p:nvPr>
            <p:ph type="body" idx="4294967295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How they recognise that is you?</a:t>
            </a:r>
          </a:p>
          <a:p>
            <a:pPr>
              <a:buBlip>
                <a:blip r:embed="rId2"/>
              </a:buBlip>
            </a:pPr>
            <a:r>
              <a:t>How to keep your certificate</a:t>
            </a:r>
          </a:p>
          <a:p>
            <a:pPr>
              <a:buBlip>
                <a:blip r:embed="rId2"/>
              </a:buBlip>
            </a:pPr>
            <a:r>
              <a:t>Use of TPM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ow to create a digital certific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to create a digital certificate?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ow does digital certificate work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does digital certificate work？</a:t>
            </a:r>
          </a:p>
        </p:txBody>
      </p:sp>
      <p:sp>
        <p:nvSpPr>
          <p:cNvPr id="174" name="简单介绍工作流程，最好有截图，重点介绍我们能参与部分…"/>
          <p:cNvSpPr txBox="1"/>
          <p:nvPr>
            <p:ph type="body" sz="quarter" idx="1"/>
          </p:nvPr>
        </p:nvSpPr>
        <p:spPr>
          <a:xfrm>
            <a:off x="482600" y="2971800"/>
            <a:ext cx="3048000" cy="4864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2400"/>
            </a:pPr>
            <a:r>
              <a:t>How did Code Signing Certificate works</a:t>
            </a:r>
          </a:p>
          <a:p>
            <a:pPr>
              <a:buBlip>
                <a:blip r:embed="rId2"/>
              </a:buBlip>
              <a:defRPr sz="2400"/>
            </a:pPr>
            <a:r>
              <a:t>What Client Certificate looks like</a:t>
            </a:r>
          </a:p>
          <a:p>
            <a:pPr>
              <a:buBlip>
                <a:blip r:embed="rId2"/>
              </a:buBlip>
              <a:defRPr sz="2400"/>
            </a:pPr>
            <a:r>
              <a:t>How SSL working in HTTPS </a:t>
            </a:r>
          </a:p>
        </p:txBody>
      </p:sp>
      <p:pic>
        <p:nvPicPr>
          <p:cNvPr id="175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600" y="4191000"/>
            <a:ext cx="8210238" cy="2276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4406" y="3064702"/>
            <a:ext cx="8296794" cy="524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8395" y="2819400"/>
            <a:ext cx="8382806" cy="3425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5" descr="图片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58395" y="6248400"/>
            <a:ext cx="8382806" cy="2209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  <p:bldP build="whole" bldLvl="1" animBg="1" rev="0" advAuto="0" spid="177" grpId="3"/>
      <p:bldP build="whole" bldLvl="1" animBg="1" rev="0" advAuto="0" spid="178" grpId="4"/>
      <p:bldP build="whole" bldLvl="1" animBg="1" rev="0" advAuto="0" spid="17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A ag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CA agent</a:t>
            </a:r>
          </a:p>
        </p:txBody>
      </p:sp>
      <p:pic>
        <p:nvPicPr>
          <p:cNvPr id="18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3400" y="2928179"/>
            <a:ext cx="5237506" cy="508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2928179"/>
            <a:ext cx="5932148" cy="532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  <p:bldP build="whole" bldLvl="1" animBg="1" rev="0" advAuto="0" spid="18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Free agent</a:t>
            </a:r>
          </a:p>
        </p:txBody>
      </p:sp>
      <p:pic>
        <p:nvPicPr>
          <p:cNvPr id="185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140" y="2914184"/>
            <a:ext cx="6321278" cy="5441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523" y="2914183"/>
            <a:ext cx="5581651" cy="399537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矩形 4"/>
          <p:cNvSpPr txBox="1"/>
          <p:nvPr/>
        </p:nvSpPr>
        <p:spPr>
          <a:xfrm>
            <a:off x="726075" y="7524580"/>
            <a:ext cx="49276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Let’s see how to create a free digital certificate</a:t>
            </a:r>
            <a:r>
              <a:t>（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ClickMe</a:t>
            </a:r>
            <a:r>
              <a:t>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2"/>
      <p:bldP build="whole" bldLvl="1" animBg="1" rev="0" advAuto="0" spid="18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hallenges of digital certific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Challenges of digital certificate</a:t>
            </a:r>
          </a:p>
        </p:txBody>
      </p:sp>
      <p:sp>
        <p:nvSpPr>
          <p:cNvPr id="190" name="More than 3 million SSL connections and found strong evidence that at least 6;845 (0:2%) of them were in fact tampered with forged certiﬁcat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More than 3 million SSL connections and found strong evidence that at least 6;845 </a:t>
            </a:r>
            <a:r>
              <a:rPr>
                <a:solidFill>
                  <a:srgbClr val="FF2600"/>
                </a:solidFill>
              </a:rPr>
              <a:t>(0:2%)</a:t>
            </a:r>
            <a:r>
              <a:t> of them were in fact </a:t>
            </a:r>
            <a:r>
              <a:rPr>
                <a:solidFill>
                  <a:srgbClr val="FF2600"/>
                </a:solidFill>
              </a:rPr>
              <a:t>tampered with forged certiﬁcates.</a:t>
            </a:r>
            <a:endParaRPr>
              <a:solidFill>
                <a:srgbClr val="FF2600"/>
              </a:solidFill>
            </a:endParaRPr>
          </a:p>
          <a:p>
            <a:pPr>
              <a:buBlip>
                <a:blip r:embed="rId2"/>
              </a:buBlip>
              <a:defRPr>
                <a:solidFill>
                  <a:srgbClr val="DDDDDD"/>
                </a:solidFill>
              </a:defRPr>
            </a:pPr>
            <a:r>
              <a:t>Experts say the next black market is digital certificates.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chnology Overview of Digital Certific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-200" sz="4000"/>
            </a:lvl1pPr>
          </a:lstStyle>
          <a:p>
            <a:pPr/>
            <a:r>
              <a:t> Misusing digital certificate</a:t>
            </a:r>
          </a:p>
        </p:txBody>
      </p:sp>
      <p:sp>
        <p:nvSpPr>
          <p:cNvPr id="193" name="一些假digital certificate的列子，截图"/>
          <p:cNvSpPr txBox="1"/>
          <p:nvPr>
            <p:ph type="body" sz="half" idx="4294967295"/>
          </p:nvPr>
        </p:nvSpPr>
        <p:spPr>
          <a:xfrm>
            <a:off x="1282700" y="3035300"/>
            <a:ext cx="4724698" cy="5715000"/>
          </a:xfrm>
          <a:prstGeom prst="rect">
            <a:avLst/>
          </a:prstGeom>
        </p:spPr>
        <p:txBody>
          <a:bodyPr/>
          <a:lstStyle/>
          <a:p>
            <a:pPr marL="475876" indent="-475876">
              <a:spcBef>
                <a:spcPts val="3000"/>
              </a:spcBef>
              <a:buBlip>
                <a:blip r:embed="rId2"/>
              </a:buBlip>
              <a:defRPr sz="2600"/>
            </a:pPr>
            <a:r>
              <a:t> </a:t>
            </a:r>
            <a:r>
              <a:rPr>
                <a:solidFill>
                  <a:srgbClr val="DDDDDD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Man-in-the-middle (MITM) attacks</a:t>
            </a:r>
          </a:p>
          <a:p>
            <a:pPr marL="475876" indent="-475876">
              <a:spcBef>
                <a:spcPts val="3000"/>
              </a:spcBef>
              <a:buBlip>
                <a:blip r:embed="rId2"/>
              </a:buBlip>
              <a:defRPr sz="2600"/>
            </a:pPr>
            <a:r>
              <a:t>Cyber attacks based on signed malware</a:t>
            </a:r>
          </a:p>
          <a:p>
            <a:pPr marL="475876" indent="-475876">
              <a:spcBef>
                <a:spcPts val="3000"/>
              </a:spcBef>
              <a:buBlip>
                <a:blip r:embed="rId2"/>
              </a:buBlip>
              <a:defRPr sz="2600"/>
            </a:pPr>
            <a:r>
              <a:t> Malware installed illegitimate certificates</a:t>
            </a:r>
          </a:p>
          <a:p>
            <a:pPr marL="475876" indent="-475876">
              <a:spcBef>
                <a:spcPts val="3000"/>
              </a:spcBef>
              <a:buBlip>
                <a:blip r:embed="rId2"/>
              </a:buBlip>
              <a:defRPr sz="2600"/>
            </a:pPr>
            <a:r>
              <a:t> CAs issued improper certificates</a:t>
            </a:r>
          </a:p>
        </p:txBody>
      </p:sp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8600" y="3397250"/>
            <a:ext cx="5497821" cy="4386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ack 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Back ground</a:t>
            </a:r>
          </a:p>
        </p:txBody>
      </p:sp>
      <p:sp>
        <p:nvSpPr>
          <p:cNvPr id="142" name="数据安全的重要性…"/>
          <p:cNvSpPr txBox="1"/>
          <p:nvPr>
            <p:ph type="body" idx="4294967295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数据安全的重要性</a:t>
            </a:r>
          </a:p>
          <a:p>
            <a:pPr>
              <a:buBlip>
                <a:blip r:embed="rId2"/>
              </a:buBlip>
            </a:pPr>
            <a:r>
              <a:t>现在越来越多的安全需求，应用更广泛，document加密传递（between individuals, employees, companies）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bout Digital Certific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 What is Digital Certificate</a:t>
            </a:r>
          </a:p>
        </p:txBody>
      </p:sp>
      <p:sp>
        <p:nvSpPr>
          <p:cNvPr id="145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举几个看得见的例子，电子银行，手机sim卡，https://, 电脑里安装的证书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y is security needed on the Intern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 Why is security needed on the Internet?</a:t>
            </a:r>
          </a:p>
        </p:txBody>
      </p:sp>
      <p:sp>
        <p:nvSpPr>
          <p:cNvPr id="148" name="有哪些数据安全的问题，安全漏洞…"/>
          <p:cNvSpPr txBox="1"/>
          <p:nvPr>
            <p:ph type="body" idx="4294967295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有哪些数据安全的问题，安全漏洞</a:t>
            </a:r>
          </a:p>
          <a:p>
            <a:pPr>
              <a:buBlip>
                <a:blip r:embed="rId2"/>
              </a:buBlip>
            </a:pPr>
            <a:r>
              <a:t>怎么用digital certificate解决的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ypes of digital certific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 Types of digital certificate</a:t>
            </a:r>
          </a:p>
        </p:txBody>
      </p:sp>
      <p:sp>
        <p:nvSpPr>
          <p:cNvPr id="151" name="How they recognise that is you?…"/>
          <p:cNvSpPr txBox="1"/>
          <p:nvPr/>
        </p:nvSpPr>
        <p:spPr>
          <a:xfrm>
            <a:off x="1270000" y="32639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22300" indent="-622300" algn="l">
              <a:spcBef>
                <a:spcPts val="4200"/>
              </a:spcBef>
              <a:buSzPct val="65000"/>
              <a:buBlip>
                <a:blip r:embed="rId2"/>
              </a:buBlip>
              <a:defRPr sz="34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TLS/SSL server certificate </a:t>
            </a:r>
            <a:endParaRPr>
              <a:solidFill>
                <a:srgbClr val="EEEEEE"/>
              </a:solidFill>
            </a:endParaRPr>
          </a:p>
          <a:p>
            <a:pPr marL="622300" indent="-622300" algn="l">
              <a:spcBef>
                <a:spcPts val="4200"/>
              </a:spcBef>
              <a:buSzPct val="65000"/>
              <a:buBlip>
                <a:blip r:embed="rId2"/>
              </a:buBlip>
              <a:defRPr sz="3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How to keep your certificate</a:t>
            </a:r>
          </a:p>
          <a:p>
            <a:pPr marL="622300" indent="-622300" algn="l">
              <a:spcBef>
                <a:spcPts val="4200"/>
              </a:spcBef>
              <a:buSzPct val="65000"/>
              <a:buBlip>
                <a:blip r:embed="rId2"/>
              </a:buBlip>
              <a:defRPr sz="3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Use of TPM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contents of a digital certificate (X.509 certificat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pc="-200" sz="3700"/>
            </a:pPr>
            <a:r>
              <a:t>  The contents of a digital certificate (X.509 certificate</a:t>
            </a:r>
            <a:endParaRPr spc="-113">
              <a:solidFill>
                <a:srgbClr val="454545"/>
              </a:solidFill>
            </a:endParaRPr>
          </a:p>
          <a:p>
            <a:pPr defTabSz="461518">
              <a:defRPr spc="-200" sz="3700"/>
            </a:pPr>
            <a:r>
              <a:t>)</a:t>
            </a:r>
          </a:p>
        </p:txBody>
      </p:sp>
      <p:sp>
        <p:nvSpPr>
          <p:cNvPr id="154" name="Most digital certificates in use today follow what is known as the X.509 standard.  X.509 is used in SSL (Secure Sockets Layer) and TLS (Transport Layer Security)…"/>
          <p:cNvSpPr txBox="1"/>
          <p:nvPr>
            <p:ph type="body" sz="quarter" idx="4294967295"/>
          </p:nvPr>
        </p:nvSpPr>
        <p:spPr>
          <a:xfrm>
            <a:off x="1281758" y="3060672"/>
            <a:ext cx="10464801" cy="1905003"/>
          </a:xfrm>
          <a:prstGeom prst="rect">
            <a:avLst/>
          </a:prstGeom>
        </p:spPr>
        <p:txBody>
          <a:bodyPr/>
          <a:lstStyle/>
          <a:p>
            <a:pPr marL="423162" indent="-423162" defTabSz="397256">
              <a:spcBef>
                <a:spcPts val="2800"/>
              </a:spcBef>
              <a:buBlip>
                <a:blip r:embed="rId2"/>
              </a:buBlip>
              <a:defRPr sz="2100"/>
            </a:pPr>
            <a:r>
              <a:t> Most digital certificates in use today follow what is known as the X.509 standard.  X.509 is used in SSL (Secure Sockets Layer) and TLS (Transport Layer Security)</a:t>
            </a:r>
          </a:p>
          <a:p>
            <a:pPr marL="423162" indent="-423162" defTabSz="397256">
              <a:spcBef>
                <a:spcPts val="2800"/>
              </a:spcBef>
              <a:buBlip>
                <a:blip r:embed="rId2"/>
              </a:buBlip>
              <a:defRPr sz="2100"/>
            </a:pPr>
            <a:r>
              <a:t> it's what's being used in HTTPS,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FTPS</a:t>
            </a:r>
            <a:r>
              <a:t>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WebDAVS</a:t>
            </a:r>
            <a:r>
              <a:t> and other secure data transfer protocols.</a:t>
            </a:r>
          </a:p>
        </p:txBody>
      </p:sp>
      <p:sp>
        <p:nvSpPr>
          <p:cNvPr id="155" name="Information about the subject a.k.a. Subject Name - &quot;subject&quot; refers to the site represented by the cert.…"/>
          <p:cNvSpPr txBox="1"/>
          <p:nvPr/>
        </p:nvSpPr>
        <p:spPr>
          <a:xfrm>
            <a:off x="949797" y="4191961"/>
            <a:ext cx="10908156" cy="5394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</a:t>
            </a:r>
            <a:r>
              <a:rPr b="1"/>
              <a:t>nformation about the subject a.k.a. Subject Name </a:t>
            </a:r>
            <a:r>
              <a:t>- "subject" refers to the site represented by the cert.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Information about the certificate issuer/certificate authority (CA) </a:t>
            </a:r>
            <a:r>
              <a:rPr b="0"/>
              <a:t>- The CA is the body that issued and signed the certificate. More about this shortly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Serial number </a:t>
            </a:r>
            <a:r>
              <a:rPr b="0"/>
              <a:t>- this is the serial number assigned by the issuer to this certificate. Each issuer must make sure each certificate it issues has a unique serial number. 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Version</a:t>
            </a:r>
            <a:r>
              <a:rPr b="0"/>
              <a:t> - the X.509 version used by a given certificate. These days, you'll usually find version 3.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Validity period </a:t>
            </a:r>
            <a:r>
              <a:rPr b="0"/>
              <a:t>- certs aren't meant to last forever. The validity period defines the period over which the cert can still be deemed trustworthy. 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Signature</a:t>
            </a:r>
            <a:r>
              <a:rPr b="0"/>
              <a:t> -  This is the 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digital signature</a:t>
            </a:r>
            <a:r>
              <a:rPr b="0"/>
              <a:t> of the entire digital certificate, generated using the certificate issuer's private key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Signature algorithm</a:t>
            </a:r>
            <a:r>
              <a:rPr b="0"/>
              <a:t> - The cryptographic signature algorithm used to generate the digital signature (e.g. SHA-1 with RSA Encryption)</a:t>
            </a:r>
          </a:p>
          <a:p>
            <a:pPr marL="4572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b="1"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Public key information</a:t>
            </a:r>
            <a:r>
              <a:rPr b="0"/>
              <a:t> - Information about the subject's public key. This includes:</a:t>
            </a:r>
          </a:p>
          <a:p>
            <a:pPr lvl="1" marL="9144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algorithm (e.g. Elliptic Curve Public Key), </a:t>
            </a:r>
          </a:p>
          <a:p>
            <a:pPr lvl="1" marL="9144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key size (e.g. 256 bits),</a:t>
            </a:r>
          </a:p>
          <a:p>
            <a:pPr lvl="1" marL="9144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key usage (e.g. can encrypt, verify, derive), and</a:t>
            </a:r>
          </a:p>
          <a:p>
            <a:pPr lvl="1" marL="914400" indent="-317500" algn="l" defTabSz="457200">
              <a:lnSpc>
                <a:spcPts val="3000"/>
              </a:lnSpc>
              <a:buClr>
                <a:srgbClr val="484848"/>
              </a:buClr>
              <a:buSzPct val="100000"/>
              <a:buFont typeface="Arial"/>
              <a:buChar char="▪"/>
              <a:defRPr sz="1300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public key itself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ow to know if a website is trustworth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to know if a website is trustworthy?</a:t>
            </a:r>
          </a:p>
        </p:txBody>
      </p:sp>
      <p:pic>
        <p:nvPicPr>
          <p:cNvPr id="15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481" y="3581400"/>
            <a:ext cx="9697803" cy="3334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3753" y="7315200"/>
            <a:ext cx="8839201" cy="129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  <p:bldP build="whole" bldLvl="1" animBg="1" rev="0" advAuto="0" spid="15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871" y="1752600"/>
            <a:ext cx="4933951" cy="6000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3800" y="1266303"/>
            <a:ext cx="5162550" cy="367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0821" y="5181600"/>
            <a:ext cx="6451601" cy="322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Unsecure website</a:t>
            </a:r>
          </a:p>
        </p:txBody>
      </p:sp>
      <p:pic>
        <p:nvPicPr>
          <p:cNvPr id="16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9" y="3048000"/>
            <a:ext cx="9331091" cy="575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